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32400000" cy="4320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400000" cy="43200000"/>
          </a:xfrm>
          <a:prstGeom prst="rect">
            <a:avLst/>
          </a:prstGeom>
          <a:solidFill>
            <a:srgbClr val="FD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anner_jornada_1920x7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00000" cy="11812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0000" y="12532500"/>
            <a:ext cx="29520000" cy="468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8000" b="1">
                <a:solidFill>
                  <a:srgbClr val="C44A25"/>
                </a:solidFill>
                <a:latin typeface="Arial"/>
              </a:rPr>
              <a:t>[TÍTULO DO TRABALHO EM CAIXA ALTA, COM ATÉ QUINZE PALAVRAS]: [subtítulo em caixa baixa]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0000" y="17752500"/>
            <a:ext cx="29520000" cy="23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1600"/>
              </a:spcAft>
            </a:pPr>
            <a:r>
              <a:rPr sz="4800" b="0">
                <a:solidFill>
                  <a:srgbClr val="44180E"/>
                </a:solidFill>
                <a:latin typeface="Arial"/>
              </a:rPr>
              <a:t>[Nome Completo do Primeiro Autor]; [Segundo Autor]; [Terceiro Autor]; [Quarto Autor]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4800" b="1">
                <a:solidFill>
                  <a:srgbClr val="C44A25"/>
                </a:solidFill>
                <a:latin typeface="Arial"/>
              </a:rPr>
              <a:t>Eixo temático: [indique um dos cinco eixos do item 5.4 do Edital]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0000" y="21172500"/>
            <a:ext cx="14310000" cy="864000"/>
          </a:xfrm>
          <a:prstGeom prst="rect">
            <a:avLst/>
          </a:prstGeom>
          <a:solidFill>
            <a:srgbClr val="C44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55999" y="21334500"/>
            <a:ext cx="1387799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INTRODUÇÃO E CONTEXTUALIZAÇÃO</a:t>
            </a:r>
          </a:p>
        </p:txBody>
      </p:sp>
      <p:sp>
        <p:nvSpPr>
          <p:cNvPr id="8" name="Rectangle 7"/>
          <p:cNvSpPr/>
          <p:nvPr/>
        </p:nvSpPr>
        <p:spPr>
          <a:xfrm>
            <a:off x="1440000" y="22036500"/>
            <a:ext cx="14310000" cy="5146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55999" y="22252500"/>
            <a:ext cx="13877999" cy="47144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44180E"/>
                </a:solidFill>
                <a:latin typeface="Arial"/>
              </a:rPr>
              <a:t>[Apresente o tema, a norma ou o problema social de que trata o trabalho e sua relevância para o eixo escolhido. Três a cinco períodos.]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0000" y="27615000"/>
            <a:ext cx="14310000" cy="864000"/>
          </a:xfrm>
          <a:prstGeom prst="rect">
            <a:avLst/>
          </a:prstGeom>
          <a:solidFill>
            <a:srgbClr val="C44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655999" y="27777000"/>
            <a:ext cx="1387799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OBJETIVO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40000" y="28479000"/>
            <a:ext cx="14310000" cy="5146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55999" y="28695000"/>
            <a:ext cx="13877999" cy="47144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44180E"/>
                </a:solidFill>
                <a:latin typeface="Arial"/>
              </a:rPr>
              <a:t>[Diga, com verbo no infinitivo — analisar, identificar, descrever, avaliar —, o que o trabalho se propõe a fazer.]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40000" y="34057500"/>
            <a:ext cx="14310000" cy="864000"/>
          </a:xfrm>
          <a:prstGeom prst="rect">
            <a:avLst/>
          </a:prstGeom>
          <a:solidFill>
            <a:srgbClr val="C44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655999" y="34219500"/>
            <a:ext cx="1387799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METODOLOGIA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40000" y="34921500"/>
            <a:ext cx="14310000" cy="5146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655999" y="35137500"/>
            <a:ext cx="13877999" cy="47144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44180E"/>
                </a:solidFill>
                <a:latin typeface="Arial"/>
              </a:rPr>
              <a:t>[Informe a abordagem, o tipo de pesquisa e a forma de obtenção dos dados.]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650000" y="21172500"/>
            <a:ext cx="14310000" cy="864000"/>
          </a:xfrm>
          <a:prstGeom prst="rect">
            <a:avLst/>
          </a:prstGeom>
          <a:solidFill>
            <a:srgbClr val="C44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866000" y="21334500"/>
            <a:ext cx="1387799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RESULTADOS OBTIDOS OU ESPERADOS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650000" y="22036500"/>
            <a:ext cx="14310000" cy="5146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6866000" y="22252500"/>
            <a:ext cx="13877999" cy="47144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44180E"/>
                </a:solidFill>
                <a:latin typeface="Arial"/>
              </a:rPr>
              <a:t>[Exponha o que a pesquisa ou a ação extensionista revelou. Se o trabalho está em andamento, descreva os resultados esperados. É aqui que cabem tabela, gráfico ou imagem, se ajudarem.]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650000" y="27615000"/>
            <a:ext cx="14310000" cy="864000"/>
          </a:xfrm>
          <a:prstGeom prst="rect">
            <a:avLst/>
          </a:prstGeom>
          <a:solidFill>
            <a:srgbClr val="C44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6866000" y="27777000"/>
            <a:ext cx="1387799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CONSIDERAÇÕES FINAIS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650000" y="28479000"/>
            <a:ext cx="14310000" cy="5146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6866000" y="28695000"/>
            <a:ext cx="13877999" cy="47144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44180E"/>
                </a:solidFill>
                <a:latin typeface="Arial"/>
              </a:rPr>
              <a:t>[Responda ao objetivo enunciado, sem repetir a introdução e sem introduzir tema novo.]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6650000" y="34057500"/>
            <a:ext cx="14310000" cy="864000"/>
          </a:xfrm>
          <a:prstGeom prst="rect">
            <a:avLst/>
          </a:prstGeom>
          <a:solidFill>
            <a:srgbClr val="C44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6866000" y="34219500"/>
            <a:ext cx="1387799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REFERÊNCIAS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650000" y="34921500"/>
            <a:ext cx="14310000" cy="5146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6866000" y="35137500"/>
            <a:ext cx="13877999" cy="47144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44180E"/>
                </a:solidFill>
                <a:latin typeface="Arial"/>
              </a:rPr>
              <a:t>[De 3 a 6 obras, em ordem alfabética, conforme a NBR 6023:2018.]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41220000"/>
            <a:ext cx="32400000" cy="1980000"/>
          </a:xfrm>
          <a:prstGeom prst="rect">
            <a:avLst/>
          </a:prstGeom>
          <a:solidFill>
            <a:srgbClr val="F9A8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440000" y="41652000"/>
            <a:ext cx="29520000" cy="140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600" b="1">
                <a:solidFill>
                  <a:srgbClr val="44180E"/>
                </a:solidFill>
                <a:latin typeface="Arial"/>
              </a:rPr>
              <a:t>III JORNADA JURÍDICA DA UEMASUL  ·  Curso de Direito, bacharelado  ·  Campus Açailândia  ·  10, 11 e 12 de novembro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